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Proxima Nova"/>
      <p:regular r:id="rId42"/>
      <p:bold r:id="rId43"/>
      <p:italic r:id="rId44"/>
      <p:boldItalic r:id="rId45"/>
    </p:embeddedFont>
    <p:embeddedFont>
      <p:font typeface="Gill Sans"/>
      <p:regular r:id="rId46"/>
      <p:bold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ProximaNova-regular.fntdata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ProximaNova-italic.fntdata"/><Relationship Id="rId21" Type="http://schemas.openxmlformats.org/officeDocument/2006/relationships/slide" Target="slides/slide16.xml"/><Relationship Id="rId43" Type="http://schemas.openxmlformats.org/officeDocument/2006/relationships/font" Target="fonts/ProximaNova-bold.fntdata"/><Relationship Id="rId24" Type="http://schemas.openxmlformats.org/officeDocument/2006/relationships/slide" Target="slides/slide19.xml"/><Relationship Id="rId46" Type="http://schemas.openxmlformats.org/officeDocument/2006/relationships/font" Target="fonts/GillSans-regular.fntdata"/><Relationship Id="rId23" Type="http://schemas.openxmlformats.org/officeDocument/2006/relationships/slide" Target="slides/slide18.xml"/><Relationship Id="rId45" Type="http://schemas.openxmlformats.org/officeDocument/2006/relationships/font" Target="fonts/ProximaNova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GillSans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jpg>
</file>

<file path=ppt/media/image19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e40e8d79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1e40e8d79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e4130bb4c8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g1e4130bb4c8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e42423e90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g1e42423e90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e4130bb4c8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" name="Google Shape;402;g1e4130bb4c8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1e4130bb4c8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g1e4130bb4c8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e42423e9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g1e42423e9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e4130bb4c8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4" name="Google Shape;504;g1e4130bb4c8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e42423e90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g1e42423e90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e4130bb4c8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1e4130bb4c8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e4130bb4c8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6" name="Google Shape;606;g1e4130bb4c8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1e4130bb4c8_0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0" name="Google Shape;640;g1e4130bb4c8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e40e8d799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1e40e8d799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1e4130bb4c8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4" name="Google Shape;674;g1e4130bb4c8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e4130bb4c8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8" name="Google Shape;708;g1e4130bb4c8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1e4130bb4c8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2" name="Google Shape;742;g1e4130bb4c8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1e4130bb4c8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7" name="Google Shape;777;g1e4130bb4c8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1e4130bb4c8_0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1" name="Google Shape;811;g1e4130bb4c8_0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e4130bb4c8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5" name="Google Shape;845;g1e4130bb4c8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e4130bb4c8_0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0" name="Google Shape;880;g1e4130bb4c8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e4130bb4c8_0_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4" name="Google Shape;914;g1e4130bb4c8_0_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1e4130bb4c8_0_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8" name="Google Shape;948;g1e4130bb4c8_0_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1e4130bb4c8_0_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2" name="Google Shape;982;g1e4130bb4c8_0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e40e8d799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1e40e8d799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g1e4130bb4c8_0_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6" name="Google Shape;1016;g1e4130bb4c8_0_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1e4130bb4c8_0_7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0" name="Google Shape;1050;g1e4130bb4c8_0_7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1e4130bb4c8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3" name="Google Shape;1083;g1e4130bb4c8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1e4130bb4c8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6" name="Google Shape;1116;g1e4130bb4c8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1e4130bb4c8_0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9" name="Google Shape;1149;g1e4130bb4c8_0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1e4130bb4c8_0_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2" name="Google Shape;1182;g1e4130bb4c8_0_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1e4130bb4c8_0_9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9" name="Google Shape;1219;g1e4130bb4c8_0_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e40e8d7995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1e40e8d7995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CRINGE.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e40e8d7995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1e40e8d799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e4130bb4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1e4130bb4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e4130bb4c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1e4130bb4c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e4130bb4c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1e4130bb4c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e4130bb4c8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1e4130bb4c8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3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3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9.png"/><Relationship Id="rId6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0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png"/><Relationship Id="rId4" Type="http://schemas.openxmlformats.org/officeDocument/2006/relationships/hyperlink" Target="https://learning.oreilly.com/videos/software-architecture-fundamentals/9781491998991/" TargetMode="External"/><Relationship Id="rId10" Type="http://schemas.openxmlformats.org/officeDocument/2006/relationships/image" Target="../media/image8.png"/><Relationship Id="rId9" Type="http://schemas.openxmlformats.org/officeDocument/2006/relationships/hyperlink" Target="https://martinfowler.com/ieeeSoftware/whoNeedsArchitect.pdf" TargetMode="External"/><Relationship Id="rId5" Type="http://schemas.openxmlformats.org/officeDocument/2006/relationships/hyperlink" Target="https://learning.oreilly.com/videos/software-architecture-fundamentals/9781491998991/" TargetMode="External"/><Relationship Id="rId6" Type="http://schemas.openxmlformats.org/officeDocument/2006/relationships/hyperlink" Target="https://learning.oreilly.com/videos/software-architecture-fundamentals/9781491998991/" TargetMode="External"/><Relationship Id="rId7" Type="http://schemas.openxmlformats.org/officeDocument/2006/relationships/hyperlink" Target="https://learning.oreilly.com/videos/software-architecture-fundamentals/9781491998991/" TargetMode="External"/><Relationship Id="rId8" Type="http://schemas.openxmlformats.org/officeDocument/2006/relationships/hyperlink" Target="https://martinfowler.com/ieeeSoftware/whoNeedsArchitect.pdf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.png"/><Relationship Id="rId4" Type="http://schemas.openxmlformats.org/officeDocument/2006/relationships/image" Target="../media/image23.png"/><Relationship Id="rId5" Type="http://schemas.openxmlformats.org/officeDocument/2006/relationships/image" Target="../media/image21.png"/><Relationship Id="rId6" Type="http://schemas.openxmlformats.org/officeDocument/2006/relationships/image" Target="../media/image24.png"/><Relationship Id="rId7" Type="http://schemas.openxmlformats.org/officeDocument/2006/relationships/image" Target="../media/image22.png"/><Relationship Id="rId8" Type="http://schemas.openxmlformats.org/officeDocument/2006/relationships/image" Target="../media/image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6.png"/><Relationship Id="rId6" Type="http://schemas.openxmlformats.org/officeDocument/2006/relationships/image" Target="../media/image1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32.png"/><Relationship Id="rId6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8775" y="2347990"/>
            <a:ext cx="5528251" cy="136192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1807850" y="1890750"/>
            <a:ext cx="5528400" cy="13620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807850" y="1998375"/>
            <a:ext cx="5528400" cy="114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>
                <a:solidFill>
                  <a:srgbClr val="2B2B2B"/>
                </a:solidFill>
                <a:latin typeface="Proxima Nova"/>
                <a:ea typeface="Proxima Nova"/>
                <a:cs typeface="Proxima Nova"/>
                <a:sym typeface="Proxima Nova"/>
              </a:rPr>
              <a:t>Boas </a:t>
            </a:r>
            <a:r>
              <a:rPr lang="pt-BR" sz="3000">
                <a:solidFill>
                  <a:srgbClr val="2B2B2B"/>
                </a:solidFill>
                <a:latin typeface="Proxima Nova"/>
                <a:ea typeface="Proxima Nova"/>
                <a:cs typeface="Proxima Nova"/>
                <a:sym typeface="Proxima Nova"/>
              </a:rPr>
              <a:t>práticas</a:t>
            </a:r>
            <a:r>
              <a:rPr lang="pt-BR" sz="3000">
                <a:solidFill>
                  <a:srgbClr val="2B2B2B"/>
                </a:solidFill>
                <a:latin typeface="Proxima Nova"/>
                <a:ea typeface="Proxima Nova"/>
                <a:cs typeface="Proxima Nova"/>
                <a:sym typeface="Proxima Nova"/>
              </a:rPr>
              <a:t> em Arquitetura de Software</a:t>
            </a:r>
            <a:endParaRPr b="0" i="0" sz="30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7" name="Google Shape;57;p13"/>
          <p:cNvGrpSpPr/>
          <p:nvPr/>
        </p:nvGrpSpPr>
        <p:grpSpPr>
          <a:xfrm rot="10800000">
            <a:off x="7773269" y="95342"/>
            <a:ext cx="1524181" cy="1155907"/>
            <a:chOff x="0" y="0"/>
            <a:chExt cx="3423588" cy="2596376"/>
          </a:xfrm>
        </p:grpSpPr>
        <p:sp>
          <p:nvSpPr>
            <p:cNvPr id="58" name="Google Shape;58;p13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79" name="Google Shape;79;p13"/>
          <p:cNvSpPr/>
          <p:nvPr/>
        </p:nvSpPr>
        <p:spPr>
          <a:xfrm rot="5400000">
            <a:off x="260390" y="4105590"/>
            <a:ext cx="317400" cy="317100"/>
          </a:xfrm>
          <a:prstGeom prst="rect">
            <a:avLst/>
          </a:prstGeom>
          <a:noFill/>
          <a:ln cap="flat" cmpd="sng" w="76200">
            <a:solidFill>
              <a:srgbClr val="FEE4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3"/>
          <p:cNvSpPr/>
          <p:nvPr/>
        </p:nvSpPr>
        <p:spPr>
          <a:xfrm rot="5400000">
            <a:off x="260390" y="4630284"/>
            <a:ext cx="317400" cy="31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62273" y="-146226"/>
            <a:ext cx="604052" cy="1173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5400000">
            <a:off x="54871" y="340561"/>
            <a:ext cx="618856" cy="120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2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2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8" name="Google Shape;338;p22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Arquitetura x Design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39" name="Google Shape;33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2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342" name="Google Shape;342;p22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63" name="Google Shape;363;p22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64" name="Google Shape;36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2605" y="1855900"/>
            <a:ext cx="3998771" cy="231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3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23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2" name="Google Shape;372;p23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Vamos começar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73" name="Google Shape;37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5" name="Google Shape;375;p23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376" name="Google Shape;376;p23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97" name="Google Shape;397;p23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98" name="Google Shape;39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5906" y="1788275"/>
            <a:ext cx="4372172" cy="231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4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24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6" name="Google Shape;406;p24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Características</a:t>
            </a: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Arquiteturais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07" name="Google Shape;40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9" name="Google Shape;409;p24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410" name="Google Shape;410;p24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1" name="Google Shape;411;p24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2" name="Google Shape;412;p24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3" name="Google Shape;413;p24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4" name="Google Shape;414;p24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5" name="Google Shape;415;p24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6" name="Google Shape;416;p24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7" name="Google Shape;417;p24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8" name="Google Shape;418;p24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9" name="Google Shape;419;p24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0" name="Google Shape;420;p24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1" name="Google Shape;421;p24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2" name="Google Shape;422;p24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3" name="Google Shape;423;p24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4" name="Google Shape;424;p24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5" name="Google Shape;425;p24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6" name="Google Shape;426;p24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7" name="Google Shape;427;p24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8" name="Google Shape;428;p24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29" name="Google Shape;429;p24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30" name="Google Shape;430;p24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431" name="Google Shape;431;p24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32" name="Google Shape;43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84650" y="1334625"/>
            <a:ext cx="4580250" cy="3532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5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5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0" name="Google Shape;440;p25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Características Arquiteturais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41" name="Google Shape;44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3" name="Google Shape;443;p25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444" name="Google Shape;444;p25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6" name="Google Shape;446;p25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49" name="Google Shape;449;p25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3" name="Google Shape;453;p25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4" name="Google Shape;454;p25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8" name="Google Shape;458;p25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62" name="Google Shape;462;p25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64" name="Google Shape;464;p25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465" name="Google Shape;465;p25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66" name="Google Shape;46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25"/>
          <p:cNvSpPr txBox="1"/>
          <p:nvPr/>
        </p:nvSpPr>
        <p:spPr>
          <a:xfrm>
            <a:off x="747250" y="2050725"/>
            <a:ext cx="6972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"Precisamos de um time to market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rápido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e competitivo"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6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26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4" name="Google Shape;474;p26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Características Arquiteturais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75" name="Google Shape;47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26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478" name="Google Shape;478;p26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79" name="Google Shape;479;p26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0" name="Google Shape;480;p26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1" name="Google Shape;481;p26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2" name="Google Shape;482;p26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3" name="Google Shape;483;p26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4" name="Google Shape;484;p26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5" name="Google Shape;485;p26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6" name="Google Shape;486;p26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7" name="Google Shape;487;p26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8" name="Google Shape;488;p26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9" name="Google Shape;489;p26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90" name="Google Shape;490;p26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499" name="Google Shape;499;p26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00" name="Google Shape;50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26"/>
          <p:cNvSpPr txBox="1"/>
          <p:nvPr/>
        </p:nvSpPr>
        <p:spPr>
          <a:xfrm>
            <a:off x="747250" y="2050725"/>
            <a:ext cx="69723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"Precisamos de um time to market rápido e competitivo"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Agility, Deployability, Testability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7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27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8" name="Google Shape;508;p27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Características Arquiteturais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09" name="Google Shape;50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1" name="Google Shape;511;p27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512" name="Google Shape;512;p27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32" name="Google Shape;532;p27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533" name="Google Shape;533;p27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34" name="Google Shape;53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7"/>
          <p:cNvSpPr txBox="1"/>
          <p:nvPr/>
        </p:nvSpPr>
        <p:spPr>
          <a:xfrm>
            <a:off x="747250" y="2050725"/>
            <a:ext cx="6972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"Precisamos de um software que atenda 1M de clientes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simultâneos"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8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28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2" name="Google Shape;542;p28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Características Arquiteturais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43" name="Google Shape;54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5" name="Google Shape;545;p28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546" name="Google Shape;546;p28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567" name="Google Shape;567;p28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68" name="Google Shape;56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28"/>
          <p:cNvSpPr txBox="1"/>
          <p:nvPr/>
        </p:nvSpPr>
        <p:spPr>
          <a:xfrm>
            <a:off x="747250" y="2050725"/>
            <a:ext cx="69723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"Precisamos de um software que atenda 1M de clientes simultâneos"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Operability,Resilience, Fault Tolerance….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29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29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6" name="Google Shape;576;p29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Características Arquiteturais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77" name="Google Shape;57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9" name="Google Shape;579;p29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580" name="Google Shape;580;p29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1" name="Google Shape;581;p29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2" name="Google Shape;582;p29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3" name="Google Shape;583;p29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4" name="Google Shape;584;p29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5" name="Google Shape;585;p29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6" name="Google Shape;586;p29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7" name="Google Shape;587;p29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8" name="Google Shape;588;p29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89" name="Google Shape;589;p29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0" name="Google Shape;590;p29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1" name="Google Shape;591;p29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2" name="Google Shape;592;p29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3" name="Google Shape;593;p29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4" name="Google Shape;594;p29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5" name="Google Shape;595;p29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6" name="Google Shape;596;p29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7" name="Google Shape;597;p29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8" name="Google Shape;598;p29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99" name="Google Shape;599;p29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00" name="Google Shape;600;p29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01" name="Google Shape;601;p29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02" name="Google Shape;60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29"/>
          <p:cNvSpPr txBox="1"/>
          <p:nvPr/>
        </p:nvSpPr>
        <p:spPr>
          <a:xfrm>
            <a:off x="747250" y="2050725"/>
            <a:ext cx="69723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Algumas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características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se contradizem, eis que nós devemos decidir quais são os trade-offs 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ATAM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(Architecture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Tradeoff Analysis Method)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30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30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0" name="Google Shape;610;p30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Tipos </a:t>
            </a: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Arquiteturais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11" name="Google Shape;61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2" name="Google Shape;61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3" name="Google Shape;613;p30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614" name="Google Shape;614;p30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35" name="Google Shape;635;p30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36" name="Google Shape;63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30"/>
          <p:cNvSpPr txBox="1"/>
          <p:nvPr/>
        </p:nvSpPr>
        <p:spPr>
          <a:xfrm>
            <a:off x="747250" y="2050725"/>
            <a:ext cx="6972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Monolíticas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Distribuídas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31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31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4" name="Google Shape;644;p31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Monolíticas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45" name="Google Shape;64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7" name="Google Shape;647;p31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648" name="Google Shape;648;p31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69" name="Google Shape;669;p31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70" name="Google Shape;67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54018" y="1855925"/>
            <a:ext cx="4651905" cy="231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2875399" y="2260625"/>
            <a:ext cx="5223149" cy="1286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4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90" name="Google Shape;90;p14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11" name="Google Shape;111;p14"/>
          <p:cNvSpPr txBox="1"/>
          <p:nvPr/>
        </p:nvSpPr>
        <p:spPr>
          <a:xfrm>
            <a:off x="1089475" y="2210025"/>
            <a:ext cx="2566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5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2" name="Google Shape;11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3796263" y="4600881"/>
            <a:ext cx="462012" cy="231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4362997" y="4600881"/>
            <a:ext cx="462012" cy="231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4929730" y="4600881"/>
            <a:ext cx="462012" cy="231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5470759" y="4600881"/>
            <a:ext cx="462012" cy="23100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4"/>
          <p:cNvSpPr/>
          <p:nvPr/>
        </p:nvSpPr>
        <p:spPr>
          <a:xfrm rot="5400000">
            <a:off x="4341001" y="119026"/>
            <a:ext cx="231000" cy="231000"/>
          </a:xfrm>
          <a:prstGeom prst="rect">
            <a:avLst/>
          </a:prstGeom>
          <a:noFill/>
          <a:ln cap="flat" cmpd="sng" w="38100">
            <a:solidFill>
              <a:srgbClr val="FFDB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4"/>
          <p:cNvSpPr/>
          <p:nvPr/>
        </p:nvSpPr>
        <p:spPr>
          <a:xfrm rot="5400000">
            <a:off x="4341001" y="501075"/>
            <a:ext cx="231000" cy="2310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4"/>
          <p:cNvSpPr txBox="1"/>
          <p:nvPr/>
        </p:nvSpPr>
        <p:spPr>
          <a:xfrm>
            <a:off x="378600" y="1730775"/>
            <a:ext cx="8386800" cy="26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“The art of </a:t>
            </a:r>
            <a:r>
              <a:rPr b="1" lang="pt-BR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programming</a:t>
            </a:r>
            <a:r>
              <a:rPr b="1" lang="pt-BR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is the art of organizing complexity”</a:t>
            </a:r>
            <a:endParaRPr b="1"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pt-BR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									</a:t>
            </a:r>
            <a:r>
              <a:rPr b="1" lang="pt-BR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“Edgar Dijkstra”</a:t>
            </a:r>
            <a:endParaRPr b="1"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9" name="Google Shape;11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48300" y="4550175"/>
            <a:ext cx="16665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32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32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78" name="Google Shape;678;p32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Monolíticas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79" name="Google Shape;67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0" name="Google Shape;68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1" name="Google Shape;681;p32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682" name="Google Shape;682;p32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3" name="Google Shape;683;p32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9" name="Google Shape;689;p32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0" name="Google Shape;690;p32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1" name="Google Shape;691;p32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2" name="Google Shape;692;p32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3" name="Google Shape;693;p32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5" name="Google Shape;695;p32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6" name="Google Shape;696;p32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7" name="Google Shape;697;p32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8" name="Google Shape;698;p32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99" name="Google Shape;699;p32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00" name="Google Shape;700;p32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01" name="Google Shape;701;p32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02" name="Google Shape;702;p32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703" name="Google Shape;703;p32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04" name="Google Shape;70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Google Shape;70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9850" y="2006026"/>
            <a:ext cx="3790950" cy="20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33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33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2" name="Google Shape;712;p33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Distribuídas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13" name="Google Shape;71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5" name="Google Shape;715;p33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716" name="Google Shape;716;p33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737" name="Google Shape;737;p33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38" name="Google Shape;73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5700" y="1856801"/>
            <a:ext cx="5018138" cy="224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34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34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6" name="Google Shape;746;p34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Distribuídas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47" name="Google Shape;74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8" name="Google Shape;748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9" name="Google Shape;749;p34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750" name="Google Shape;750;p34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771" name="Google Shape;771;p34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72" name="Google Shape;77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3" name="Google Shape;77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725" y="1645350"/>
            <a:ext cx="3464600" cy="259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4" name="Google Shape;774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29325" y="1645350"/>
            <a:ext cx="3343275" cy="259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35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35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1" name="Google Shape;781;p35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Menções honrosas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82" name="Google Shape;78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4" name="Google Shape;784;p35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785" name="Google Shape;785;p35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806" name="Google Shape;806;p35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07" name="Google Shape;80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808" name="Google Shape;808;p35"/>
          <p:cNvSpPr txBox="1"/>
          <p:nvPr/>
        </p:nvSpPr>
        <p:spPr>
          <a:xfrm>
            <a:off x="788925" y="2089375"/>
            <a:ext cx="6972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Serverless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 Rodando em um servidor sabe-se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lá aonde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36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36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5" name="Google Shape;815;p36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Menções honrosas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16" name="Google Shape;81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7" name="Google Shape;81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8" name="Google Shape;818;p36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819" name="Google Shape;819;p36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840" name="Google Shape;840;p36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41" name="Google Shape;84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36"/>
          <p:cNvSpPr txBox="1"/>
          <p:nvPr/>
        </p:nvSpPr>
        <p:spPr>
          <a:xfrm>
            <a:off x="788925" y="2089375"/>
            <a:ext cx="69723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LMAX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Caminho contrário das arquiteturas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Normal: dadas características -&gt; arquitetura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LMAX: dada arquitetura -&gt; uma característica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Transação financeira 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37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37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9" name="Google Shape;849;p37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Analisando arquiteturas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50" name="Google Shape;85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1" name="Google Shape;85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2" name="Google Shape;852;p37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853" name="Google Shape;853;p37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9" name="Google Shape;869;p37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73" name="Google Shape;873;p37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874" name="Google Shape;874;p37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75" name="Google Shape;87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876" name="Google Shape;876;p37"/>
          <p:cNvSpPr txBox="1"/>
          <p:nvPr/>
        </p:nvSpPr>
        <p:spPr>
          <a:xfrm>
            <a:off x="747250" y="1894650"/>
            <a:ext cx="6972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Ao analisar uma arquitetura podemos achar "rachaduras" que podem nos aliviar muita dor de cabeça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77" name="Google Shape;87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4362" y="2766472"/>
            <a:ext cx="3615288" cy="194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38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38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4" name="Google Shape;884;p38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Analisando arquiteturas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85" name="Google Shape;88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6" name="Google Shape;88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7" name="Google Shape;887;p38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888" name="Google Shape;888;p38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2" name="Google Shape;892;p38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4" name="Google Shape;894;p38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5" name="Google Shape;895;p38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6" name="Google Shape;896;p38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7" name="Google Shape;897;p38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8" name="Google Shape;898;p38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0" name="Google Shape;900;p38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1" name="Google Shape;901;p38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2" name="Google Shape;902;p38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3" name="Google Shape;903;p38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4" name="Google Shape;904;p38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5" name="Google Shape;905;p38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6" name="Google Shape;906;p38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7" name="Google Shape;907;p38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909" name="Google Shape;909;p38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10" name="Google Shape;91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38"/>
          <p:cNvSpPr txBox="1"/>
          <p:nvPr/>
        </p:nvSpPr>
        <p:spPr>
          <a:xfrm>
            <a:off x="747250" y="1894650"/>
            <a:ext cx="69723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Alguns sintomas MACRO que podemos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identificar: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Demora ao fazer um deploy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Demora para fazer passagem de conhecimento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Quebrar algo que não tem nenhuma ligação com a alteração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Demora para fazer alterações de código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39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39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8" name="Google Shape;918;p39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Analisando arquiteturas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19" name="Google Shape;91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" name="Google Shape;920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1" name="Google Shape;921;p39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922" name="Google Shape;922;p39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23" name="Google Shape;923;p39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24" name="Google Shape;924;p39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26" name="Google Shape;926;p39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27" name="Google Shape;927;p39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29" name="Google Shape;929;p39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0" name="Google Shape;930;p39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2" name="Google Shape;932;p39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3" name="Google Shape;933;p39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40" name="Google Shape;940;p39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41" name="Google Shape;941;p39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943" name="Google Shape;943;p39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44" name="Google Shape;94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5" name="Google Shape;945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07750" y="1490800"/>
            <a:ext cx="5236325" cy="320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40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40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2" name="Google Shape;952;p40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Analisando arquiteturas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53" name="Google Shape;95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5" name="Google Shape;955;p40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956" name="Google Shape;956;p40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57" name="Google Shape;957;p40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58" name="Google Shape;958;p40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59" name="Google Shape;959;p40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0" name="Google Shape;960;p40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1" name="Google Shape;961;p40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2" name="Google Shape;962;p40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3" name="Google Shape;963;p40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4" name="Google Shape;964;p40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5" name="Google Shape;965;p40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6" name="Google Shape;966;p40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7" name="Google Shape;967;p40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8" name="Google Shape;968;p40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69" name="Google Shape;969;p40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70" name="Google Shape;970;p40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71" name="Google Shape;971;p40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72" name="Google Shape;972;p40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73" name="Google Shape;973;p40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74" name="Google Shape;974;p40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75" name="Google Shape;975;p40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76" name="Google Shape;976;p40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977" name="Google Shape;977;p40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78" name="Google Shape;97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9" name="Google Shape;979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05500" y="1497475"/>
            <a:ext cx="4538550" cy="315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41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5" name="Google Shape;985;p41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6" name="Google Shape;986;p41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Analisando arquiteturas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87" name="Google Shape;98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9" name="Google Shape;989;p41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990" name="Google Shape;990;p41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1" name="Google Shape;991;p41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2" name="Google Shape;992;p41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3" name="Google Shape;993;p41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4" name="Google Shape;994;p41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5" name="Google Shape;995;p41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6" name="Google Shape;996;p41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7" name="Google Shape;997;p41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8" name="Google Shape;998;p41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9" name="Google Shape;999;p41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0" name="Google Shape;1000;p41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1" name="Google Shape;1001;p41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2" name="Google Shape;1002;p41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3" name="Google Shape;1003;p41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4" name="Google Shape;1004;p41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5" name="Google Shape;1005;p41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6" name="Google Shape;1006;p41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7" name="Google Shape;1007;p41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8" name="Google Shape;1008;p41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9" name="Google Shape;1009;p41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10" name="Google Shape;1010;p41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011" name="Google Shape;1011;p41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12" name="Google Shape;101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3" name="Google Shape;1013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5875" y="1647400"/>
            <a:ext cx="6477799" cy="288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/>
        </p:nvSpPr>
        <p:spPr>
          <a:xfrm>
            <a:off x="1066475" y="795825"/>
            <a:ext cx="5314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3000">
                <a:solidFill>
                  <a:srgbClr val="2B2B2B"/>
                </a:solidFill>
                <a:latin typeface="Proxima Nova"/>
                <a:ea typeface="Proxima Nova"/>
                <a:cs typeface="Proxima Nova"/>
                <a:sym typeface="Proxima Nova"/>
              </a:rPr>
              <a:t>Ok, mas quem é você?</a:t>
            </a:r>
            <a:endParaRPr b="1" i="0" sz="30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5" name="Google Shape;12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5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D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9" name="Google Shape;129;p15"/>
          <p:cNvGrpSpPr/>
          <p:nvPr/>
        </p:nvGrpSpPr>
        <p:grpSpPr>
          <a:xfrm>
            <a:off x="7495690" y="128800"/>
            <a:ext cx="1524524" cy="1156166"/>
            <a:chOff x="0" y="0"/>
            <a:chExt cx="3423588" cy="2596376"/>
          </a:xfrm>
        </p:grpSpPr>
        <p:sp>
          <p:nvSpPr>
            <p:cNvPr id="130" name="Google Shape;130;p15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DB00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DB00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DB00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DB00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2B2B2B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DB00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51" name="Google Shape;151;p15"/>
          <p:cNvSpPr txBox="1"/>
          <p:nvPr/>
        </p:nvSpPr>
        <p:spPr>
          <a:xfrm>
            <a:off x="566950" y="1834275"/>
            <a:ext cx="68061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Proxima Nova"/>
              <a:buChar char="-"/>
            </a:pPr>
            <a:r>
              <a:rPr b="1" lang="pt-BR" sz="15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Software Engineer at Mercado Livre</a:t>
            </a:r>
            <a:endParaRPr b="1" sz="15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Proxima Nova"/>
              <a:buChar char="-"/>
            </a:pPr>
            <a:r>
              <a:rPr b="1" lang="pt-BR" sz="150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Ciência da Computação  </a:t>
            </a:r>
            <a:endParaRPr b="1" sz="150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Proxima Nova"/>
              <a:buChar char="-"/>
            </a:pPr>
            <a:r>
              <a:rPr b="1" lang="pt-BR" sz="150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Go &lt;3</a:t>
            </a:r>
            <a:endParaRPr b="1" sz="150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Proxima Nova"/>
              <a:buChar char="-"/>
            </a:pPr>
            <a:r>
              <a:rPr b="1" lang="pt-BR" sz="1500">
                <a:solidFill>
                  <a:srgbClr val="434343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Sou entusiasta de assuntos como DevOps, Engenharia de Software e Estrutura de Dados …etc</a:t>
            </a:r>
            <a:endParaRPr b="1" sz="150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b="1" sz="1500">
              <a:solidFill>
                <a:srgbClr val="434343"/>
              </a:solidFill>
              <a:highlight>
                <a:srgbClr val="FFFFFF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2" name="Google Shape;15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67775" y="1740525"/>
            <a:ext cx="1662450" cy="166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42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" name="Google Shape;1019;p42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0" name="Google Shape;1020;p42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Analisando arquiteturas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1" name="Google Shape;102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2" name="Google Shape;102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3" name="Google Shape;1023;p42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1024" name="Google Shape;1024;p42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25" name="Google Shape;1025;p42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1" name="Google Shape;1031;p42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2" name="Google Shape;1032;p42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3" name="Google Shape;1033;p42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045" name="Google Shape;1045;p42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46" name="Google Shape;104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7" name="Google Shape;1047;p42"/>
          <p:cNvSpPr txBox="1"/>
          <p:nvPr/>
        </p:nvSpPr>
        <p:spPr>
          <a:xfrm>
            <a:off x="747250" y="1894650"/>
            <a:ext cx="69639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Alguns sintomas MICRO que podemos identificar: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Cyclomatic Complexity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Números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de linhas por pacote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Algumas ferramentas: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X-Ray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Code City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43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43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4" name="Google Shape;1054;p43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Documentação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55" name="Google Shape;105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6" name="Google Shape;1056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7" name="Google Shape;1057;p43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1058" name="Google Shape;1058;p43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59" name="Google Shape;1059;p43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0" name="Google Shape;1060;p43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7" name="Google Shape;1067;p43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8" name="Google Shape;1068;p43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69" name="Google Shape;1069;p43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079" name="Google Shape;1079;p43"/>
          <p:cNvSpPr txBox="1"/>
          <p:nvPr/>
        </p:nvSpPr>
        <p:spPr>
          <a:xfrm>
            <a:off x="516925" y="2089375"/>
            <a:ext cx="7715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Documente seus componentes, contextos de sua arquitetura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C4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ADR (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Architectural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Decision Records)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80" name="Google Shape;108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44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6" name="Google Shape;1086;p44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87" name="Google Shape;1087;p44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Apresentação de Arquitetura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88" name="Google Shape;108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9" name="Google Shape;108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0" name="Google Shape;1090;p44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1091" name="Google Shape;1091;p44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92" name="Google Shape;1092;p44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93" name="Google Shape;1093;p44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94" name="Google Shape;1094;p44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95" name="Google Shape;1095;p44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96" name="Google Shape;1096;p44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97" name="Google Shape;1097;p44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98" name="Google Shape;1098;p44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99" name="Google Shape;1099;p44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0" name="Google Shape;1100;p44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1" name="Google Shape;1101;p44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2" name="Google Shape;1102;p44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3" name="Google Shape;1103;p44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4" name="Google Shape;1104;p44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5" name="Google Shape;1105;p44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6" name="Google Shape;1106;p44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7" name="Google Shape;1107;p44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8" name="Google Shape;1108;p44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9" name="Google Shape;1109;p44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10" name="Google Shape;1110;p44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11" name="Google Shape;1111;p44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112" name="Google Shape;1112;p44"/>
          <p:cNvSpPr txBox="1"/>
          <p:nvPr/>
        </p:nvSpPr>
        <p:spPr>
          <a:xfrm>
            <a:off x="516925" y="2089375"/>
            <a:ext cx="77157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Tenha em mente uma boa apresentação, onde possa explicar problemas, soluções e tradeoffs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Prefira elementos visuais de desenho para exemplificar seus pontos</a:t>
            </a:r>
            <a:b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Storytelling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13" name="Google Shape;111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45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p45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0" name="Google Shape;1120;p45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Arquitetura </a:t>
            </a: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Evolucionária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21" name="Google Shape;112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2" name="Google Shape;112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3" name="Google Shape;1123;p45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1124" name="Google Shape;1124;p45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25" name="Google Shape;1125;p45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26" name="Google Shape;1126;p45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27" name="Google Shape;1127;p45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28" name="Google Shape;1128;p45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29" name="Google Shape;1129;p45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0" name="Google Shape;1130;p45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1" name="Google Shape;1131;p45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2" name="Google Shape;1132;p45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3" name="Google Shape;1133;p45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4" name="Google Shape;1134;p45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5" name="Google Shape;1135;p45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6" name="Google Shape;1136;p45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7" name="Google Shape;1137;p45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8" name="Google Shape;1138;p45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39" name="Google Shape;1139;p45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40" name="Google Shape;1140;p45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41" name="Google Shape;1141;p45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42" name="Google Shape;1142;p45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43" name="Google Shape;1143;p45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44" name="Google Shape;1144;p45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145" name="Google Shape;1145;p45"/>
          <p:cNvSpPr txBox="1"/>
          <p:nvPr/>
        </p:nvSpPr>
        <p:spPr>
          <a:xfrm>
            <a:off x="516925" y="2089375"/>
            <a:ext cx="7715700" cy="15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Uma arquitetura evolucionária é aquela que suporta mudanças incrementais e guiadas em vários aspectos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Chaos Engineer </a:t>
            </a:r>
            <a:endParaRPr b="1" sz="2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46" name="Google Shape;114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46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2" name="Google Shape;1152;p46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3" name="Google Shape;1153;p46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Fontes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54" name="Google Shape;1154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5" name="Google Shape;115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6" name="Google Shape;1156;p46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1157" name="Google Shape;1157;p46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58" name="Google Shape;1158;p46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59" name="Google Shape;1159;p46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0" name="Google Shape;1160;p46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1" name="Google Shape;1161;p46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2" name="Google Shape;1162;p46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3" name="Google Shape;1163;p46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4" name="Google Shape;1164;p46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5" name="Google Shape;1165;p46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6" name="Google Shape;1166;p46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7" name="Google Shape;1167;p46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8" name="Google Shape;1168;p46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69" name="Google Shape;1169;p46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70" name="Google Shape;1170;p46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71" name="Google Shape;1171;p46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72" name="Google Shape;1172;p46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73" name="Google Shape;1173;p46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74" name="Google Shape;1174;p46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75" name="Google Shape;1175;p46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76" name="Google Shape;1176;p46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77" name="Google Shape;1177;p46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178" name="Google Shape;1178;p46"/>
          <p:cNvSpPr txBox="1"/>
          <p:nvPr/>
        </p:nvSpPr>
        <p:spPr>
          <a:xfrm>
            <a:off x="516925" y="2089375"/>
            <a:ext cx="77157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Software </a:t>
            </a:r>
            <a:r>
              <a:rPr b="1" lang="pt-BR" sz="16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Architecture</a:t>
            </a:r>
            <a:r>
              <a:rPr b="1" lang="pt-BR" sz="16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6"/>
              </a:rPr>
              <a:t> </a:t>
            </a:r>
            <a:r>
              <a:rPr b="1" lang="pt-BR" sz="16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7"/>
              </a:rPr>
              <a:t>Fundamentals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-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Neal Ford e Mark Richards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oxima Nova"/>
              <a:buChar char="-"/>
            </a:pPr>
            <a:r>
              <a:rPr b="1" lang="pt-BR" sz="16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8"/>
              </a:rPr>
              <a:t>Who Needs an </a:t>
            </a:r>
            <a:r>
              <a:rPr b="1" lang="pt-BR" sz="16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9"/>
              </a:rPr>
              <a:t>Architect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- Martin Fowler e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Ralph Johnson</a:t>
            </a:r>
            <a:endParaRPr b="1" sz="2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79" name="Google Shape;1179;p4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47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5" name="Google Shape;1185;p47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pt-BR" sz="1300" u="none" cap="none" strike="noStrike">
                <a:solidFill>
                  <a:srgbClr val="2B2B2B"/>
                </a:solidFill>
                <a:latin typeface="Proxima Nova"/>
                <a:ea typeface="Proxima Nova"/>
                <a:cs typeface="Proxima Nova"/>
                <a:sym typeface="Proxima Nova"/>
              </a:rPr>
              <a:t>TDC</a:t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86" name="Google Shape;1186;p47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That's all folks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87" name="Google Shape;1187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8" name="Google Shape;1188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89" name="Google Shape;1189;p47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1190" name="Google Shape;1190;p47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91" name="Google Shape;1191;p47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92" name="Google Shape;1192;p47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93" name="Google Shape;1193;p47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96" name="Google Shape;1196;p47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97" name="Google Shape;1197;p47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98" name="Google Shape;1198;p47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99" name="Google Shape;1199;p47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0" name="Google Shape;1200;p47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1" name="Google Shape;1201;p47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6" name="Google Shape;1206;p47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7" name="Google Shape;1207;p47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211" name="Google Shape;1211;p47"/>
          <p:cNvSpPr txBox="1"/>
          <p:nvPr/>
        </p:nvSpPr>
        <p:spPr>
          <a:xfrm>
            <a:off x="566950" y="1755925"/>
            <a:ext cx="7715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12" name="Google Shape;1212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1825" y="1619025"/>
            <a:ext cx="2241725" cy="204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3" name="Google Shape;121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15785" y="3948875"/>
            <a:ext cx="694906" cy="6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4" name="Google Shape;1214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62025" y="1639387"/>
            <a:ext cx="2305150" cy="20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5" name="Google Shape;1215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96422" y="3968325"/>
            <a:ext cx="1495425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6" name="Google Shape;1216;p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48"/>
          <p:cNvSpPr txBox="1"/>
          <p:nvPr/>
        </p:nvSpPr>
        <p:spPr>
          <a:xfrm>
            <a:off x="3562850" y="2169625"/>
            <a:ext cx="2122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pt-BR" sz="3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Obrigado!</a:t>
            </a:r>
            <a:endParaRPr b="1" i="0" sz="30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82562" y="4485375"/>
            <a:ext cx="623475" cy="462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82562" y="4485375"/>
            <a:ext cx="623475" cy="46201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1089475" y="2210025"/>
            <a:ext cx="25665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i="0" lang="pt-BR" sz="4100" u="none" cap="none" strike="noStrike">
                <a:solidFill>
                  <a:srgbClr val="2B2B2B"/>
                </a:solidFill>
                <a:latin typeface="Proxima Nova"/>
                <a:ea typeface="Proxima Nova"/>
                <a:cs typeface="Proxima Nova"/>
                <a:sym typeface="Proxima Nova"/>
              </a:rPr>
              <a:t>Contexto inicial</a:t>
            </a:r>
            <a:endParaRPr b="1" i="0" sz="41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0" name="Google Shape;16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3796263" y="4600881"/>
            <a:ext cx="462012" cy="231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4362997" y="4600881"/>
            <a:ext cx="462012" cy="231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4929730" y="4600881"/>
            <a:ext cx="462012" cy="231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5470759" y="4600881"/>
            <a:ext cx="462012" cy="231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9167" y="2440958"/>
            <a:ext cx="180308" cy="350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8863" y="2440958"/>
            <a:ext cx="180308" cy="350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7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73" name="Google Shape;173;p17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174" name="Google Shape;174;p17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pic>
        <p:nvPicPr>
          <p:cNvPr id="195" name="Google Shape;1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025" y="1114725"/>
            <a:ext cx="5763300" cy="29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1925" y="2348041"/>
            <a:ext cx="1590675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8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4" name="Google Shape;204;p18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Motivação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05" name="Google Shape;20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" name="Google Shape;207;p18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208" name="Google Shape;208;p18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09" name="Google Shape;209;p18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0" name="Google Shape;210;p18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1" name="Google Shape;211;p18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2" name="Google Shape;212;p18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3" name="Google Shape;213;p18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4" name="Google Shape;214;p18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6" name="Google Shape;216;p18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8" name="Google Shape;228;p18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29" name="Google Shape;229;p18"/>
          <p:cNvSpPr txBox="1"/>
          <p:nvPr/>
        </p:nvSpPr>
        <p:spPr>
          <a:xfrm>
            <a:off x="516925" y="2089375"/>
            <a:ext cx="7715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Aprender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Aumentar nosso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nível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crítico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a respeito de software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0" name="Google Shape;23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9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7" name="Google Shape;237;p19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Definição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8" name="Google Shape;23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19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241" name="Google Shape;241;p19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46" name="Google Shape;246;p19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6" name="Google Shape;256;p19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62" name="Google Shape;262;p19"/>
          <p:cNvSpPr txBox="1"/>
          <p:nvPr/>
        </p:nvSpPr>
        <p:spPr>
          <a:xfrm>
            <a:off x="516925" y="2089375"/>
            <a:ext cx="7715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"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 conceito de mais alto nível do sistema em seu ambiente. Arquitetura é a organização fundamental de um sistema incorporada em seus componentes, seus relacionamentos com o ambiente, e os princípios que conduzem seu design e evolução" - IEEE 1471 - 2000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63" name="Google Shape;26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0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0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0" name="Google Shape;270;p20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Definição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1" name="Google Shape;27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20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274" name="Google Shape;274;p20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3" name="Google Shape;283;p20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5" name="Google Shape;285;p20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7" name="Google Shape;287;p20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8" name="Google Shape;288;p20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89" name="Google Shape;289;p20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90" name="Google Shape;290;p20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91" name="Google Shape;291;p20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92" name="Google Shape;292;p20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93" name="Google Shape;293;p20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94" name="Google Shape;294;p20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95" name="Google Shape;295;p20"/>
          <p:cNvSpPr txBox="1"/>
          <p:nvPr/>
        </p:nvSpPr>
        <p:spPr>
          <a:xfrm>
            <a:off x="516925" y="2089375"/>
            <a:ext cx="7715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- "Arquitetura de Software é o 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nível</a:t>
            </a:r>
            <a:r>
              <a:rPr b="1" lang="pt-BR" sz="1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mais alto de conceito que os desenvolvedores precisam ter em um ambiente de um sistema" - Ralph Johnson</a:t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96" name="Google Shape;2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2B2B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1"/>
          <p:cNvSpPr/>
          <p:nvPr/>
        </p:nvSpPr>
        <p:spPr>
          <a:xfrm>
            <a:off x="-153862" y="300400"/>
            <a:ext cx="1003800" cy="322500"/>
          </a:xfrm>
          <a:prstGeom prst="rect">
            <a:avLst/>
          </a:prstGeom>
          <a:solidFill>
            <a:srgbClr val="FFDB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1"/>
          <p:cNvSpPr txBox="1"/>
          <p:nvPr/>
        </p:nvSpPr>
        <p:spPr>
          <a:xfrm>
            <a:off x="404388" y="321850"/>
            <a:ext cx="536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2B2B2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3" name="Google Shape;303;p21"/>
          <p:cNvSpPr txBox="1"/>
          <p:nvPr/>
        </p:nvSpPr>
        <p:spPr>
          <a:xfrm>
            <a:off x="1001825" y="795825"/>
            <a:ext cx="5504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000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2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Arquitetura x Design</a:t>
            </a:r>
            <a:endParaRPr b="1" i="0" sz="29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04" name="Google Shape;30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242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938" y="897695"/>
            <a:ext cx="180308" cy="3503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6" name="Google Shape;306;p21"/>
          <p:cNvGrpSpPr/>
          <p:nvPr/>
        </p:nvGrpSpPr>
        <p:grpSpPr>
          <a:xfrm>
            <a:off x="7533786" y="128800"/>
            <a:ext cx="1524524" cy="1156166"/>
            <a:chOff x="0" y="0"/>
            <a:chExt cx="3423588" cy="2596376"/>
          </a:xfrm>
        </p:grpSpPr>
        <p:sp>
          <p:nvSpPr>
            <p:cNvPr id="307" name="Google Shape;307;p21"/>
            <p:cNvSpPr/>
            <p:nvPr/>
          </p:nvSpPr>
          <p:spPr>
            <a:xfrm>
              <a:off x="2739289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2739289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09" name="Google Shape;309;p21"/>
            <p:cNvSpPr/>
            <p:nvPr/>
          </p:nvSpPr>
          <p:spPr>
            <a:xfrm>
              <a:off x="329528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0" name="Google Shape;310;p21"/>
            <p:cNvSpPr/>
            <p:nvPr/>
          </p:nvSpPr>
          <p:spPr>
            <a:xfrm>
              <a:off x="3295284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1" name="Google Shape;311;p21"/>
            <p:cNvSpPr/>
            <p:nvPr/>
          </p:nvSpPr>
          <p:spPr>
            <a:xfrm>
              <a:off x="0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2039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2" name="Google Shape;312;p21"/>
            <p:cNvSpPr/>
            <p:nvPr/>
          </p:nvSpPr>
          <p:spPr>
            <a:xfrm>
              <a:off x="555994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3" name="Google Shape;313;p21"/>
            <p:cNvSpPr/>
            <p:nvPr/>
          </p:nvSpPr>
          <p:spPr>
            <a:xfrm>
              <a:off x="2196856" y="2468072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4" name="Google Shape;314;p21"/>
            <p:cNvSpPr/>
            <p:nvPr/>
          </p:nvSpPr>
          <p:spPr>
            <a:xfrm>
              <a:off x="0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5" name="Google Shape;315;p21"/>
            <p:cNvSpPr/>
            <p:nvPr/>
          </p:nvSpPr>
          <p:spPr>
            <a:xfrm>
              <a:off x="0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6" name="Google Shape;316;p21"/>
            <p:cNvSpPr/>
            <p:nvPr/>
          </p:nvSpPr>
          <p:spPr>
            <a:xfrm>
              <a:off x="0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7" name="Google Shape;317;p21"/>
            <p:cNvSpPr/>
            <p:nvPr/>
          </p:nvSpPr>
          <p:spPr>
            <a:xfrm>
              <a:off x="555994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8" name="Google Shape;318;p21"/>
            <p:cNvSpPr/>
            <p:nvPr/>
          </p:nvSpPr>
          <p:spPr>
            <a:xfrm>
              <a:off x="555994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9" name="Google Shape;319;p21"/>
            <p:cNvSpPr/>
            <p:nvPr/>
          </p:nvSpPr>
          <p:spPr>
            <a:xfrm>
              <a:off x="1098428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1640861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1" name="Google Shape;321;p21"/>
            <p:cNvSpPr/>
            <p:nvPr/>
          </p:nvSpPr>
          <p:spPr>
            <a:xfrm>
              <a:off x="1640861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2" name="Google Shape;322;p21"/>
            <p:cNvSpPr/>
            <p:nvPr/>
          </p:nvSpPr>
          <p:spPr>
            <a:xfrm>
              <a:off x="1640861" y="610237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2196856" y="1844274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2196856" y="1234036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0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6" name="Google Shape;326;p21"/>
            <p:cNvSpPr/>
            <p:nvPr/>
          </p:nvSpPr>
          <p:spPr>
            <a:xfrm>
              <a:off x="1640861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6FAFA">
                <a:alpha val="52550"/>
              </a:srgbClr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2196856" y="0"/>
              <a:ext cx="128304" cy="128304"/>
            </a:xfrm>
            <a:custGeom>
              <a:rect b="b" l="l" r="r" t="t"/>
              <a:pathLst>
                <a:path extrusionOk="0" h="21600" w="2160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FEE433"/>
            </a:solidFill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Gill Sans"/>
                <a:buNone/>
              </a:pPr>
              <a:r>
                <a:t/>
              </a:r>
              <a:endParaRPr b="0" i="0" sz="15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28" name="Google Shape;328;p21"/>
          <p:cNvSpPr txBox="1"/>
          <p:nvPr/>
        </p:nvSpPr>
        <p:spPr>
          <a:xfrm>
            <a:off x="516925" y="2089375"/>
            <a:ext cx="771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29" name="Google Shape;32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600" y="4533975"/>
            <a:ext cx="1609850" cy="46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1818" y="1772550"/>
            <a:ext cx="1846374" cy="231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4075" y="1750363"/>
            <a:ext cx="4018881" cy="231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